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70"/>
            <a:ext cx="12184062" cy="6862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FF0000"/>
                </a:solidFill>
              </a:rPr>
              <a:t>ProGIreg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EU projekt </a:t>
            </a:r>
            <a:r>
              <a:rPr lang="hr-HR" b="1" dirty="0" err="1" smtClean="0">
                <a:solidFill>
                  <a:schemeClr val="bg1"/>
                </a:solidFill>
              </a:rPr>
              <a:t>ProGIreg</a:t>
            </a:r>
            <a:r>
              <a:rPr lang="hr-HR" b="1" dirty="0" smtClean="0">
                <a:solidFill>
                  <a:schemeClr val="bg1"/>
                </a:solidFill>
              </a:rPr>
              <a:t> – Sljeme, Sesvete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848" y="5700706"/>
            <a:ext cx="30156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b="1" dirty="0" smtClean="0">
                <a:solidFill>
                  <a:schemeClr val="bg1">
                    <a:lumMod val="95000"/>
                  </a:schemeClr>
                </a:solidFill>
              </a:rPr>
              <a:t>GRAD ZAGREB</a:t>
            </a:r>
          </a:p>
          <a:p>
            <a:r>
              <a:rPr lang="hr-HR" sz="1400" b="1" dirty="0" smtClean="0">
                <a:solidFill>
                  <a:schemeClr val="bg1">
                    <a:lumMod val="95000"/>
                  </a:schemeClr>
                </a:solidFill>
              </a:rPr>
              <a:t>Gradski ured za strategijsko planiranje</a:t>
            </a:r>
          </a:p>
          <a:p>
            <a:r>
              <a:rPr lang="hr-HR" sz="1400" b="1" dirty="0" smtClean="0">
                <a:solidFill>
                  <a:schemeClr val="bg1">
                    <a:lumMod val="95000"/>
                  </a:schemeClr>
                </a:solidFill>
              </a:rPr>
              <a:t>i razvoj Grada</a:t>
            </a:r>
            <a:endParaRPr lang="hr-H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1" y="5753827"/>
            <a:ext cx="580695" cy="6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70"/>
            <a:ext cx="12184062" cy="6862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Hvala na pažnji!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9848" y="5700706"/>
            <a:ext cx="30156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b="1" dirty="0" smtClean="0">
                <a:solidFill>
                  <a:schemeClr val="bg1">
                    <a:lumMod val="95000"/>
                  </a:schemeClr>
                </a:solidFill>
              </a:rPr>
              <a:t>GRAD ZAGREB</a:t>
            </a:r>
          </a:p>
          <a:p>
            <a:r>
              <a:rPr lang="hr-HR" sz="1400" b="1" dirty="0" smtClean="0">
                <a:solidFill>
                  <a:schemeClr val="bg1">
                    <a:lumMod val="95000"/>
                  </a:schemeClr>
                </a:solidFill>
              </a:rPr>
              <a:t>Gradski ured za strategijsko planiranje</a:t>
            </a:r>
          </a:p>
          <a:p>
            <a:r>
              <a:rPr lang="hr-HR" sz="1400" b="1" dirty="0" smtClean="0">
                <a:solidFill>
                  <a:schemeClr val="bg1">
                    <a:lumMod val="95000"/>
                  </a:schemeClr>
                </a:solidFill>
              </a:rPr>
              <a:t>i razvoj Grada</a:t>
            </a:r>
            <a:endParaRPr lang="hr-HR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1" y="5753827"/>
            <a:ext cx="580695" cy="6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672662"/>
            <a:ext cx="4522074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/>
              <a:t>Grad Zagreb, Gradski ured za strategijsko planiranje i razvoj grada lokalni je koordinator EU Projekta </a:t>
            </a:r>
            <a:r>
              <a:rPr lang="hr-HR" sz="2400" b="1" dirty="0" err="1"/>
              <a:t>ProGIreg</a:t>
            </a:r>
            <a:r>
              <a:rPr lang="hr-HR" sz="2400" dirty="0"/>
              <a:t> kojem su odobrena sredstva za financiranje od strane Europske komisije u okviru programa </a:t>
            </a:r>
            <a:r>
              <a:rPr lang="hr-HR" sz="2400" b="1" dirty="0"/>
              <a:t>Obzor 2020</a:t>
            </a:r>
            <a:r>
              <a:rPr lang="hr-HR" sz="2400" dirty="0"/>
              <a:t>. </a:t>
            </a:r>
            <a:endParaRPr lang="hr-HR" sz="2400" dirty="0" smtClean="0"/>
          </a:p>
          <a:p>
            <a:pPr marL="0" indent="0" algn="just">
              <a:buNone/>
            </a:pPr>
            <a:r>
              <a:rPr lang="hr-HR" sz="2400" dirty="0"/>
              <a:t>Cilj projekta je razvijanje </a:t>
            </a:r>
            <a:r>
              <a:rPr lang="hr-HR" sz="2400" b="1" dirty="0"/>
              <a:t>produktivne zelene infrastrukture</a:t>
            </a:r>
            <a:r>
              <a:rPr lang="hr-HR" sz="2400" dirty="0"/>
              <a:t> za urbanu regeneraciju bivših industrijskih područja. U slučaju Zagreba radi se o području bivše tvornice </a:t>
            </a:r>
            <a:r>
              <a:rPr lang="hr-HR" sz="2400" b="1" dirty="0"/>
              <a:t>Sljeme u Sesvetama</a:t>
            </a:r>
            <a:r>
              <a:rPr lang="hr-HR" sz="2400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807631"/>
            <a:ext cx="580695" cy="68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764434"/>
            <a:ext cx="6515100" cy="4890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0124" y="57443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GRAD ZAGREB</a:t>
            </a:r>
          </a:p>
          <a:p>
            <a:r>
              <a:rPr lang="hr-HR" sz="1400" b="1" dirty="0"/>
              <a:t>Gradski ured za strategijsko planiranje</a:t>
            </a:r>
          </a:p>
          <a:p>
            <a:r>
              <a:rPr lang="hr-HR" sz="1400" b="1" dirty="0" smtClean="0"/>
              <a:t>i </a:t>
            </a:r>
            <a:r>
              <a:rPr lang="hr-HR" sz="1400" b="1" dirty="0"/>
              <a:t>razvoj Grada</a:t>
            </a:r>
          </a:p>
        </p:txBody>
      </p:sp>
    </p:spTree>
    <p:extLst>
      <p:ext uri="{BB962C8B-B14F-4D97-AF65-F5344CB8AC3E}">
        <p14:creationId xmlns:p14="http://schemas.microsoft.com/office/powerpoint/2010/main" val="7607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72662"/>
            <a:ext cx="6214109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dirty="0" smtClean="0"/>
              <a:t>Projekt će </a:t>
            </a:r>
            <a:r>
              <a:rPr lang="hr-HR" sz="2400" dirty="0"/>
              <a:t>trajati pet </a:t>
            </a:r>
            <a:r>
              <a:rPr lang="hr-HR" sz="2400" dirty="0" smtClean="0"/>
              <a:t>godina, a </a:t>
            </a:r>
            <a:r>
              <a:rPr lang="hr-HR" sz="2400" dirty="0"/>
              <a:t>iznos financiranja </a:t>
            </a:r>
            <a:r>
              <a:rPr lang="hr-HR" sz="2400" dirty="0" smtClean="0"/>
              <a:t>za Zagreb je </a:t>
            </a:r>
            <a:r>
              <a:rPr lang="hr-HR" sz="2400" b="1" dirty="0" smtClean="0"/>
              <a:t>1.460 </a:t>
            </a:r>
            <a:r>
              <a:rPr lang="hr-HR" sz="2400" b="1" dirty="0"/>
              <a:t>000 </a:t>
            </a:r>
            <a:r>
              <a:rPr lang="hr-HR" sz="2400" b="1" dirty="0" smtClean="0"/>
              <a:t>Eura</a:t>
            </a:r>
            <a:r>
              <a:rPr lang="hr-HR" sz="2400" dirty="0" smtClean="0"/>
              <a:t>. </a:t>
            </a:r>
          </a:p>
          <a:p>
            <a:pPr marL="0" indent="0" algn="just">
              <a:buNone/>
            </a:pPr>
            <a:r>
              <a:rPr lang="hr-HR" sz="2400" dirty="0" smtClean="0"/>
              <a:t>Planirani </a:t>
            </a:r>
            <a:r>
              <a:rPr lang="hr-HR" sz="2400" dirty="0"/>
              <a:t>početak je u svibnju 2018. Osim Grada </a:t>
            </a:r>
            <a:r>
              <a:rPr lang="hr-HR" sz="2400" b="1" dirty="0"/>
              <a:t>Zagreba</a:t>
            </a:r>
            <a:r>
              <a:rPr lang="hr-HR" sz="2400" dirty="0"/>
              <a:t> u projektu sudjeluju i gradovi </a:t>
            </a:r>
            <a:r>
              <a:rPr lang="hr-HR" sz="2400" b="1" dirty="0" smtClean="0"/>
              <a:t>Dortmund</a:t>
            </a:r>
            <a:r>
              <a:rPr lang="hr-HR" sz="2400" dirty="0"/>
              <a:t> </a:t>
            </a:r>
            <a:r>
              <a:rPr lang="hr-HR" sz="2400" dirty="0" smtClean="0"/>
              <a:t>i </a:t>
            </a:r>
            <a:r>
              <a:rPr lang="hr-HR" sz="2400" b="1" dirty="0"/>
              <a:t>Torino</a:t>
            </a:r>
            <a:r>
              <a:rPr lang="hr-HR" sz="2400" dirty="0"/>
              <a:t> </a:t>
            </a:r>
            <a:r>
              <a:rPr lang="hr-HR" sz="2400" dirty="0" smtClean="0"/>
              <a:t>kao predvodnici (front </a:t>
            </a:r>
            <a:r>
              <a:rPr lang="hr-HR" sz="2400" dirty="0" err="1" smtClean="0"/>
              <a:t>runner</a:t>
            </a:r>
            <a:r>
              <a:rPr lang="hr-HR" sz="2400" dirty="0" smtClean="0"/>
              <a:t> </a:t>
            </a:r>
            <a:r>
              <a:rPr lang="hr-HR" sz="2400" dirty="0" err="1" smtClean="0"/>
              <a:t>cities</a:t>
            </a:r>
            <a:r>
              <a:rPr lang="hr-HR" sz="2400" dirty="0" smtClean="0"/>
              <a:t>), gradovi </a:t>
            </a:r>
            <a:r>
              <a:rPr lang="hr-HR" sz="2400" dirty="0"/>
              <a:t>pratitelji </a:t>
            </a:r>
            <a:r>
              <a:rPr lang="hr-HR" sz="2400" b="1" dirty="0"/>
              <a:t>Prag</a:t>
            </a:r>
            <a:r>
              <a:rPr lang="hr-HR" sz="2400" dirty="0"/>
              <a:t>, </a:t>
            </a:r>
            <a:r>
              <a:rPr lang="hr-HR" sz="2400" b="1" dirty="0" err="1"/>
              <a:t>Cluj</a:t>
            </a:r>
            <a:r>
              <a:rPr lang="hr-HR" sz="2400" dirty="0"/>
              <a:t>, </a:t>
            </a:r>
            <a:r>
              <a:rPr lang="hr-HR" sz="2400" b="1" dirty="0"/>
              <a:t>Sofija</a:t>
            </a:r>
            <a:r>
              <a:rPr lang="hr-HR" sz="2400" dirty="0"/>
              <a:t>, </a:t>
            </a:r>
            <a:r>
              <a:rPr lang="hr-HR" sz="2400" b="1" dirty="0"/>
              <a:t>Pirej</a:t>
            </a:r>
            <a:r>
              <a:rPr lang="hr-HR" sz="2400" dirty="0"/>
              <a:t>, </a:t>
            </a:r>
            <a:r>
              <a:rPr lang="hr-HR" sz="2400" b="1" dirty="0"/>
              <a:t>Zenica</a:t>
            </a:r>
            <a:r>
              <a:rPr lang="hr-HR" sz="2400" dirty="0"/>
              <a:t>, </a:t>
            </a:r>
            <a:r>
              <a:rPr lang="hr-HR" sz="2400" b="1" dirty="0" err="1"/>
              <a:t>Ningbo</a:t>
            </a:r>
            <a:r>
              <a:rPr lang="hr-HR" sz="2400" dirty="0"/>
              <a:t> (Kina), </a:t>
            </a:r>
            <a:r>
              <a:rPr lang="hr-HR" sz="2400" dirty="0" smtClean="0"/>
              <a:t>i </a:t>
            </a:r>
            <a:r>
              <a:rPr lang="hr-HR" sz="2400" dirty="0"/>
              <a:t>još 21 institucija.</a:t>
            </a:r>
            <a:r>
              <a:rPr lang="hr-HR" sz="2400" dirty="0" smtClean="0"/>
              <a:t> </a:t>
            </a:r>
          </a:p>
          <a:p>
            <a:pPr marL="0" indent="0" algn="just">
              <a:buNone/>
            </a:pPr>
            <a:r>
              <a:rPr lang="hr-HR" sz="2400" dirty="0" smtClean="0"/>
              <a:t>Lokalni partneri su, osim Ureda za strategiju, Gradski </a:t>
            </a:r>
            <a:r>
              <a:rPr lang="hr-HR" sz="2400" dirty="0"/>
              <a:t>ured za gospodarstvo, energetiku i zaštitu okoliša i Ured za programe i projekte EU, Zavod za prostorno uređenje Grada Zagreba, Arhitektonski fakultet Sveučilišta u Zagrebu, Udruga Zelene i Plave Sesvete, te tvrtka Komfor Klima Grupa d.o.o.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807631"/>
            <a:ext cx="580695" cy="685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10" y="-81718"/>
            <a:ext cx="6146075" cy="6995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0124" y="57443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GRAD ZAGREB</a:t>
            </a:r>
          </a:p>
          <a:p>
            <a:r>
              <a:rPr lang="hr-HR" sz="1400" b="1" dirty="0"/>
              <a:t>Gradski ured za strategijsko planiranje</a:t>
            </a:r>
          </a:p>
          <a:p>
            <a:r>
              <a:rPr lang="hr-HR" sz="1400" b="1" dirty="0" smtClean="0"/>
              <a:t>i </a:t>
            </a:r>
            <a:r>
              <a:rPr lang="hr-HR" sz="1400" b="1" dirty="0"/>
              <a:t>razvoj Grada</a:t>
            </a:r>
          </a:p>
        </p:txBody>
      </p:sp>
    </p:spTree>
    <p:extLst>
      <p:ext uri="{BB962C8B-B14F-4D97-AF65-F5344CB8AC3E}">
        <p14:creationId xmlns:p14="http://schemas.microsoft.com/office/powerpoint/2010/main" val="20366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672661"/>
            <a:ext cx="5288278" cy="4905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/>
              <a:t>Pristup Grada Zagreba je da se područje bivše tvornice </a:t>
            </a:r>
            <a:r>
              <a:rPr lang="hr-HR" sz="2400" b="1" dirty="0"/>
              <a:t>Sljeme Sesvete</a:t>
            </a:r>
            <a:r>
              <a:rPr lang="hr-HR" sz="2400" dirty="0"/>
              <a:t> revitalizira na način preuređenja zgrada u svrhu novih javnih sadržaja kao i društvenih koristi, a kao što je otvaranje novog </a:t>
            </a:r>
            <a:r>
              <a:rPr lang="hr-HR" sz="2400" dirty="0" smtClean="0"/>
              <a:t>HUB-a</a:t>
            </a:r>
            <a:r>
              <a:rPr lang="hr-HR" sz="2400" dirty="0"/>
              <a:t>, glazbene škole kao i novog info </a:t>
            </a:r>
            <a:r>
              <a:rPr lang="hr-HR" sz="2400" dirty="0" smtClean="0"/>
              <a:t>centra</a:t>
            </a:r>
            <a:r>
              <a:rPr lang="hr-HR" sz="2400" dirty="0"/>
              <a:t>.</a:t>
            </a:r>
            <a:r>
              <a:rPr lang="hr-HR" sz="2400" dirty="0" smtClean="0"/>
              <a:t> </a:t>
            </a:r>
            <a:r>
              <a:rPr lang="hr-HR" sz="2400" dirty="0"/>
              <a:t>Na temelju navedenog i dijela studije Zelene i Plave Sesvete koji se odnosi na </a:t>
            </a:r>
            <a:r>
              <a:rPr lang="hr-HR" sz="2400" dirty="0" smtClean="0"/>
              <a:t>spomenuto </a:t>
            </a:r>
            <a:r>
              <a:rPr lang="hr-HR" sz="2400" dirty="0"/>
              <a:t>područje, isto je predloženo za prijavu projekta za EU sredstava kako bi se planirani zahvati revitalizirali na načelima rješenja temeljenim na prirodi (NBS).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807631"/>
            <a:ext cx="580695" cy="685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-455474"/>
            <a:ext cx="6305551" cy="8919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0124" y="57443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GRAD ZAGREB</a:t>
            </a:r>
          </a:p>
          <a:p>
            <a:r>
              <a:rPr lang="hr-HR" sz="1400" b="1" dirty="0"/>
              <a:t>Gradski ured za strategijsko planiranje</a:t>
            </a:r>
          </a:p>
          <a:p>
            <a:r>
              <a:rPr lang="hr-HR" sz="1400" b="1" dirty="0" smtClean="0"/>
              <a:t>i </a:t>
            </a:r>
            <a:r>
              <a:rPr lang="hr-HR" sz="1400" b="1" dirty="0"/>
              <a:t>razvoj Grada</a:t>
            </a:r>
          </a:p>
        </p:txBody>
      </p:sp>
    </p:spTree>
    <p:extLst>
      <p:ext uri="{BB962C8B-B14F-4D97-AF65-F5344CB8AC3E}">
        <p14:creationId xmlns:p14="http://schemas.microsoft.com/office/powerpoint/2010/main" val="5610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72662"/>
            <a:ext cx="4339589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dirty="0"/>
              <a:t>Bivša zgrada tvornice Sljeme iskoristiti će se  za javne sadržaje (</a:t>
            </a:r>
            <a:r>
              <a:rPr lang="hr-HR" sz="2400" b="1" dirty="0"/>
              <a:t>HUB-S</a:t>
            </a:r>
            <a:r>
              <a:rPr lang="hr-HR" sz="2400" dirty="0"/>
              <a:t>), a </a:t>
            </a:r>
            <a:r>
              <a:rPr lang="hr-HR" sz="2400" dirty="0" smtClean="0"/>
              <a:t>bit </a:t>
            </a:r>
            <a:r>
              <a:rPr lang="hr-HR" sz="2400" dirty="0"/>
              <a:t>će opremljena sa zelenim zidovima i krovovima ukupne površine krova 700 m2 i zida 300m2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807631"/>
            <a:ext cx="580695" cy="68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38" y="768553"/>
            <a:ext cx="6876071" cy="5161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536" y="2608311"/>
            <a:ext cx="3076121" cy="25923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0124" y="57443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GRAD ZAGREB</a:t>
            </a:r>
          </a:p>
          <a:p>
            <a:r>
              <a:rPr lang="hr-HR" sz="1400" b="1" dirty="0"/>
              <a:t>Gradski ured za strategijsko planiranje</a:t>
            </a:r>
          </a:p>
          <a:p>
            <a:r>
              <a:rPr lang="hr-HR" sz="1400" b="1" dirty="0" smtClean="0"/>
              <a:t>i </a:t>
            </a:r>
            <a:r>
              <a:rPr lang="hr-HR" sz="1400" b="1" dirty="0"/>
              <a:t>razvoj Grada</a:t>
            </a:r>
          </a:p>
        </p:txBody>
      </p:sp>
    </p:spTree>
    <p:extLst>
      <p:ext uri="{BB962C8B-B14F-4D97-AF65-F5344CB8AC3E}">
        <p14:creationId xmlns:p14="http://schemas.microsoft.com/office/powerpoint/2010/main" val="42875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72662"/>
            <a:ext cx="4339589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dirty="0"/>
              <a:t>Uključiti građane u proces te u suradnji s istima kreirati interes, prihvatljivost planiranih zahvata – </a:t>
            </a:r>
            <a:r>
              <a:rPr lang="hr-HR" sz="2400" b="1" dirty="0"/>
              <a:t>„info </a:t>
            </a:r>
            <a:r>
              <a:rPr lang="hr-HR" sz="2400" b="1" dirty="0" err="1"/>
              <a:t>point</a:t>
            </a:r>
            <a:r>
              <a:rPr lang="hr-HR" sz="2400" b="1" dirty="0"/>
              <a:t>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5807631"/>
            <a:ext cx="580695" cy="685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0124" y="57443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GRAD ZAGREB</a:t>
            </a:r>
          </a:p>
          <a:p>
            <a:r>
              <a:rPr lang="hr-HR" sz="1400" b="1" dirty="0"/>
              <a:t>Gradski ured za strategijsko planiranje</a:t>
            </a:r>
          </a:p>
          <a:p>
            <a:r>
              <a:rPr lang="hr-HR" sz="1400" b="1" dirty="0" smtClean="0"/>
              <a:t>i </a:t>
            </a:r>
            <a:r>
              <a:rPr lang="hr-HR" sz="1400" b="1" dirty="0"/>
              <a:t>razvoj Grada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18" y="672662"/>
            <a:ext cx="7235717" cy="54285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871298"/>
              </p:ext>
            </p:extLst>
          </p:nvPr>
        </p:nvGraphicFramePr>
        <p:xfrm>
          <a:off x="2823122" y="2187562"/>
          <a:ext cx="318770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5" imgW="9345329" imgH="5800000" progId="Paint.Picture">
                  <p:embed/>
                </p:oleObj>
              </mc:Choice>
              <mc:Fallback>
                <p:oleObj name="Bitmap Image" r:id="rId5" imgW="9345329" imgH="5800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122" y="2187562"/>
                        <a:ext cx="3187700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5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72662"/>
            <a:ext cx="3493769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dirty="0"/>
              <a:t>Nova </a:t>
            </a:r>
            <a:r>
              <a:rPr lang="hr-HR" sz="2400" b="1" dirty="0"/>
              <a:t>biciklistička staza </a:t>
            </a:r>
            <a:r>
              <a:rPr lang="hr-HR" sz="2400" dirty="0" smtClean="0"/>
              <a:t>povezivat će Novi </a:t>
            </a:r>
            <a:r>
              <a:rPr lang="hr-HR" sz="2400" dirty="0" err="1"/>
              <a:t>Jelkovec</a:t>
            </a:r>
            <a:r>
              <a:rPr lang="hr-HR" sz="2400" dirty="0"/>
              <a:t> sa pilot područjem bivše tvornice Sljeme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807631"/>
            <a:ext cx="580695" cy="685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39" y="724294"/>
            <a:ext cx="7447571" cy="5590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085" y="2610044"/>
            <a:ext cx="3266667" cy="2638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0124" y="57443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GRAD ZAGREB</a:t>
            </a:r>
          </a:p>
          <a:p>
            <a:r>
              <a:rPr lang="hr-HR" sz="1400" b="1" dirty="0"/>
              <a:t>Gradski ured za strategijsko planiranje</a:t>
            </a:r>
          </a:p>
          <a:p>
            <a:r>
              <a:rPr lang="hr-HR" sz="1400" b="1" dirty="0" smtClean="0"/>
              <a:t>i </a:t>
            </a:r>
            <a:r>
              <a:rPr lang="hr-HR" sz="1400" b="1" dirty="0"/>
              <a:t>razvoj Grada</a:t>
            </a:r>
          </a:p>
        </p:txBody>
      </p:sp>
    </p:spTree>
    <p:extLst>
      <p:ext uri="{BB962C8B-B14F-4D97-AF65-F5344CB8AC3E}">
        <p14:creationId xmlns:p14="http://schemas.microsoft.com/office/powerpoint/2010/main" val="38933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72662"/>
            <a:ext cx="4729742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dirty="0"/>
              <a:t>Daljnji razvoj urbanih vrtova na novom području uz već postojeće koji će služiti kao edukacijski centar za korisnike i interesente gdje će se između ostalog biljke koristiti kao biomasa, testiranje </a:t>
            </a:r>
            <a:r>
              <a:rPr lang="hr-HR" sz="2400" dirty="0" err="1"/>
              <a:t>aquaponike</a:t>
            </a:r>
            <a:r>
              <a:rPr lang="hr-HR" sz="2400" dirty="0"/>
              <a:t> na 100 m2 uz rub postojećeg urbanog vrta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807631"/>
            <a:ext cx="580695" cy="685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29" y="806159"/>
            <a:ext cx="7576196" cy="5687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583" y="3193565"/>
            <a:ext cx="3143060" cy="24849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0124" y="57443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GRAD ZAGREB</a:t>
            </a:r>
          </a:p>
          <a:p>
            <a:r>
              <a:rPr lang="hr-HR" sz="1400" b="1" dirty="0"/>
              <a:t>Gradski ured za strategijsko planiranje</a:t>
            </a:r>
          </a:p>
          <a:p>
            <a:r>
              <a:rPr lang="hr-HR" sz="1400" b="1" dirty="0" smtClean="0"/>
              <a:t>i </a:t>
            </a:r>
            <a:r>
              <a:rPr lang="hr-HR" sz="1400" b="1" dirty="0"/>
              <a:t>razvoj Grada</a:t>
            </a:r>
          </a:p>
        </p:txBody>
      </p:sp>
    </p:spTree>
    <p:extLst>
      <p:ext uri="{BB962C8B-B14F-4D97-AF65-F5344CB8AC3E}">
        <p14:creationId xmlns:p14="http://schemas.microsoft.com/office/powerpoint/2010/main" val="21292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72662"/>
            <a:ext cx="2842259" cy="48768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hr-HR" sz="2400" dirty="0" smtClean="0"/>
              <a:t>Projekt predviđa i osmišljavanje </a:t>
            </a:r>
            <a:r>
              <a:rPr lang="hr-HR" sz="2400" dirty="0"/>
              <a:t>novog pristupa financiranju projekata sa ekološke strane te uključivanja u strategije.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807631"/>
            <a:ext cx="580695" cy="685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0124" y="574438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b="1" dirty="0"/>
              <a:t>GRAD ZAGREB</a:t>
            </a:r>
          </a:p>
          <a:p>
            <a:r>
              <a:rPr lang="hr-HR" sz="1400" b="1" dirty="0"/>
              <a:t>Gradski ured za strategijsko planiranje</a:t>
            </a:r>
          </a:p>
          <a:p>
            <a:r>
              <a:rPr lang="hr-HR" sz="1400" b="1" dirty="0" smtClean="0"/>
              <a:t>i </a:t>
            </a:r>
            <a:r>
              <a:rPr lang="hr-HR" sz="1400" b="1" dirty="0"/>
              <a:t>razvoj Grada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22" y="-8758"/>
            <a:ext cx="7408578" cy="555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488</Words>
  <Application>Microsoft Office PowerPoint</Application>
  <PresentationFormat>Custom</PresentationFormat>
  <Paragraphs>44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Bitmap Image</vt:lpstr>
      <vt:lpstr>ProGIreg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>Grad Zagreb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ProGIreg</dc:title>
  <dc:creator>Iva Bedenko</dc:creator>
  <cp:lastModifiedBy>Lucija Novković</cp:lastModifiedBy>
  <cp:revision>19</cp:revision>
  <dcterms:created xsi:type="dcterms:W3CDTF">2018-01-17T12:26:31Z</dcterms:created>
  <dcterms:modified xsi:type="dcterms:W3CDTF">2018-01-19T12:56:37Z</dcterms:modified>
</cp:coreProperties>
</file>